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59" r:id="rId5"/>
    <p:sldId id="260" r:id="rId6"/>
    <p:sldId id="262" r:id="rId7"/>
    <p:sldId id="261"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2362" autoAdjust="0"/>
  </p:normalViewPr>
  <p:slideViewPr>
    <p:cSldViewPr snapToGrid="0">
      <p:cViewPr varScale="1">
        <p:scale>
          <a:sx n="82" d="100"/>
          <a:sy n="82" d="100"/>
        </p:scale>
        <p:origin x="171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ax="24622" units="cm"/>
          <inkml:channel name="Y" type="integer" max="13850" units="cm"/>
          <inkml:channel name="T" type="integer" max="2.14748E9" units="dev"/>
        </inkml:traceFormat>
        <inkml:channelProperties>
          <inkml:channelProperty channel="X" name="resolution" value="159.99741" units="1/cm"/>
          <inkml:channelProperty channel="Y" name="resolution" value="160.00462" units="1/cm"/>
          <inkml:channelProperty channel="T" name="resolution" value="1" units="1/dev"/>
        </inkml:channelProperties>
      </inkml:inkSource>
      <inkml:timestamp xml:id="ts0" timeString="2023-05-23T13:55:16.407"/>
    </inkml:context>
    <inkml:brush xml:id="br0">
      <inkml:brushProperty name="width" value="0.05292" units="cm"/>
      <inkml:brushProperty name="height" value="0.05292" units="cm"/>
      <inkml:brushProperty name="color" value="#FF0000"/>
    </inkml:brush>
  </inkml:definitions>
  <inkml:trace contextRef="#ctx0" brushRef="#br0">5965 12204 0,'0'0'0,"-119"-35"0,119 35 0,0 0 0,0 0 0,0 0 0,0 0 0,-517-181 0,517 181 0,0 0 0,-332-145 0,332 145 0,-212-130 0,35 9 15,57 36-15,120 85 16</inkml:trace>
  <inkml:trace contextRef="#ctx0" brushRef="#br0" timeOffset="1145.11">2078 14998 0,'-8'-22'0,"7"19"16,1 3-16,0 0 16</inkml:trace>
  <inkml:trace contextRef="#ctx0" brushRef="#br0" timeOffset="1767.53">4901 12404 0,'-76'-84'0,"-60"-66"16,9 11-16,9 18 0,9 11 16,109 110-16</inkml:trace>
</inkml:ink>
</file>

<file path=ppt/ink/ink2.xml><?xml version="1.0" encoding="utf-8"?>
<inkml:ink xmlns:inkml="http://www.w3.org/2003/InkML">
  <inkml:definitions>
    <inkml:context xml:id="ctx0">
      <inkml:inkSource xml:id="inkSrc0">
        <inkml:traceFormat>
          <inkml:channel name="X" type="integer" max="24622" units="cm"/>
          <inkml:channel name="Y" type="integer" max="13850" units="cm"/>
          <inkml:channel name="T" type="integer" max="2.14748E9" units="dev"/>
        </inkml:traceFormat>
        <inkml:channelProperties>
          <inkml:channelProperty channel="X" name="resolution" value="159.99741" units="1/cm"/>
          <inkml:channelProperty channel="Y" name="resolution" value="160.00462" units="1/cm"/>
          <inkml:channelProperty channel="T" name="resolution" value="1" units="1/dev"/>
        </inkml:channelProperties>
      </inkml:inkSource>
      <inkml:timestamp xml:id="ts0" timeString="2023-05-23T13:57:23.061"/>
    </inkml:context>
    <inkml:brush xml:id="br0">
      <inkml:brushProperty name="width" value="0.05292" units="cm"/>
      <inkml:brushProperty name="height" value="0.05292" units="cm"/>
      <inkml:brushProperty name="color" value="#FF0000"/>
    </inkml:brush>
  </inkml:definitions>
  <inkml:trace contextRef="#ctx0" brushRef="#br0">2392 14457 0,'0'0'0,"0"0"16,-8 7-16,-1-1 16,1-1-16,1-1 15,0 1-15,2 0 0,-3 2 16,2 1-16,1 0 15,2 3-15,-3-1 16,1 0-16,-1-2 0,1 2 16,-3-2-16,1 0 15,0 2-15,-3-2 16,1 2-16,2-1 16,0 1-16,-3-1 0,3 1 15,-1 1-15,1-1 16,0-1-16,-1 1 0,0-2 15,2 2-15,-3-2 16,2-1-16,1-2 16,1 0-16,-1-3 0,6-2 15,0 0-15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871B96-087C-4B4E-882A-AF7A0F1523DD}" type="datetimeFigureOut">
              <a:rPr lang="en-GB" smtClean="0"/>
              <a:t>12/06/2023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1DF243-1C90-4AA8-BC05-BDECE5C52A5D}" type="slidenum">
              <a:rPr lang="en-GB" smtClean="0"/>
              <a:t>‹#›</a:t>
            </a:fld>
            <a:endParaRPr lang="en-GB"/>
          </a:p>
        </p:txBody>
      </p:sp>
    </p:spTree>
    <p:extLst>
      <p:ext uri="{BB962C8B-B14F-4D97-AF65-F5344CB8AC3E}">
        <p14:creationId xmlns:p14="http://schemas.microsoft.com/office/powerpoint/2010/main" val="4079291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B438B"/>
                </a:solidFill>
                <a:effectLst/>
                <a:latin typeface="museo-sans"/>
              </a:rPr>
              <a:t>Parents and carers are a driving force behind their children’s achievements, but also for improving the School system as a whole. </a:t>
            </a:r>
          </a:p>
          <a:p>
            <a:r>
              <a:rPr lang="en-US" b="0" i="0" dirty="0">
                <a:solidFill>
                  <a:srgbClr val="1B438B"/>
                </a:solidFill>
                <a:effectLst/>
                <a:latin typeface="museo-sans"/>
              </a:rPr>
              <a:t>Parents and carers value not only educational achievement at the School, but a commitment to a positive ethos and a range of activities and opportunities beyond the formal curriculum. </a:t>
            </a:r>
          </a:p>
          <a:p>
            <a:endParaRPr lang="en-US" b="0" i="0" dirty="0">
              <a:solidFill>
                <a:srgbClr val="1B438B"/>
              </a:solidFill>
              <a:effectLst/>
              <a:latin typeface="museo-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effectLst/>
                <a:latin typeface="museo-sans"/>
              </a:rPr>
              <a:t>it is a means to strengthen the voice of parents and carers and to enable them to express their opinions and influence decisions </a:t>
            </a:r>
          </a:p>
          <a:p>
            <a:endParaRPr lang="en-GB" dirty="0"/>
          </a:p>
        </p:txBody>
      </p:sp>
      <p:sp>
        <p:nvSpPr>
          <p:cNvPr id="4" name="Slide Number Placeholder 3"/>
          <p:cNvSpPr>
            <a:spLocks noGrp="1"/>
          </p:cNvSpPr>
          <p:nvPr>
            <p:ph type="sldNum" sz="quarter" idx="5"/>
          </p:nvPr>
        </p:nvSpPr>
        <p:spPr/>
        <p:txBody>
          <a:bodyPr/>
          <a:lstStyle/>
          <a:p>
            <a:fld id="{A61DF243-1C90-4AA8-BC05-BDECE5C52A5D}" type="slidenum">
              <a:rPr lang="en-GB" smtClean="0"/>
              <a:t>3</a:t>
            </a:fld>
            <a:endParaRPr lang="en-GB"/>
          </a:p>
        </p:txBody>
      </p:sp>
    </p:spTree>
    <p:extLst>
      <p:ext uri="{BB962C8B-B14F-4D97-AF65-F5344CB8AC3E}">
        <p14:creationId xmlns:p14="http://schemas.microsoft.com/office/powerpoint/2010/main" val="1002262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effectLst/>
                <a:latin typeface="museo-sans"/>
              </a:rPr>
              <a:t>An attempt to reach those disengaged parents and carers and parents and carers of particular groups of children who may face significant barriers to their inclusion such as language, literacy or culture.</a:t>
            </a:r>
          </a:p>
          <a:p>
            <a:endParaRPr lang="en-GB" dirty="0"/>
          </a:p>
        </p:txBody>
      </p:sp>
      <p:sp>
        <p:nvSpPr>
          <p:cNvPr id="4" name="Slide Number Placeholder 3"/>
          <p:cNvSpPr>
            <a:spLocks noGrp="1"/>
          </p:cNvSpPr>
          <p:nvPr>
            <p:ph type="sldNum" sz="quarter" idx="5"/>
          </p:nvPr>
        </p:nvSpPr>
        <p:spPr/>
        <p:txBody>
          <a:bodyPr/>
          <a:lstStyle/>
          <a:p>
            <a:fld id="{A61DF243-1C90-4AA8-BC05-BDECE5C52A5D}" type="slidenum">
              <a:rPr lang="en-GB" smtClean="0"/>
              <a:t>4</a:t>
            </a:fld>
            <a:endParaRPr lang="en-GB"/>
          </a:p>
        </p:txBody>
      </p:sp>
    </p:spTree>
    <p:extLst>
      <p:ext uri="{BB962C8B-B14F-4D97-AF65-F5344CB8AC3E}">
        <p14:creationId xmlns:p14="http://schemas.microsoft.com/office/powerpoint/2010/main" val="133356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49739-D21A-450C-BDBE-407B99A28D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471FADB-B453-4026-8567-FB7628D1AB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652FE7A-C9DB-4BD4-9943-B21C2541D190}"/>
              </a:ext>
            </a:extLst>
          </p:cNvPr>
          <p:cNvSpPr>
            <a:spLocks noGrp="1"/>
          </p:cNvSpPr>
          <p:nvPr>
            <p:ph type="dt" sz="half" idx="10"/>
          </p:nvPr>
        </p:nvSpPr>
        <p:spPr/>
        <p:txBody>
          <a:bodyPr/>
          <a:lstStyle/>
          <a:p>
            <a:fld id="{EED3882B-992A-4C47-ACE5-9A4363F6D3DB}" type="datetimeFigureOut">
              <a:rPr lang="en-GB" smtClean="0"/>
              <a:t>12/06/2023</a:t>
            </a:fld>
            <a:endParaRPr lang="en-GB"/>
          </a:p>
        </p:txBody>
      </p:sp>
      <p:sp>
        <p:nvSpPr>
          <p:cNvPr id="5" name="Footer Placeholder 4">
            <a:extLst>
              <a:ext uri="{FF2B5EF4-FFF2-40B4-BE49-F238E27FC236}">
                <a16:creationId xmlns:a16="http://schemas.microsoft.com/office/drawing/2014/main" id="{22154328-4688-4D90-AC66-47A3AE6F3D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5D32E7-35B8-448C-B50E-C7B48C7D333B}"/>
              </a:ext>
            </a:extLst>
          </p:cNvPr>
          <p:cNvSpPr>
            <a:spLocks noGrp="1"/>
          </p:cNvSpPr>
          <p:nvPr>
            <p:ph type="sldNum" sz="quarter" idx="12"/>
          </p:nvPr>
        </p:nvSpPr>
        <p:spPr/>
        <p:txBody>
          <a:bodyPr/>
          <a:lstStyle/>
          <a:p>
            <a:fld id="{1F74FE94-D54C-4499-8C61-84FC07697124}" type="slidenum">
              <a:rPr lang="en-GB" smtClean="0"/>
              <a:t>‹#›</a:t>
            </a:fld>
            <a:endParaRPr lang="en-GB"/>
          </a:p>
        </p:txBody>
      </p:sp>
    </p:spTree>
    <p:extLst>
      <p:ext uri="{BB962C8B-B14F-4D97-AF65-F5344CB8AC3E}">
        <p14:creationId xmlns:p14="http://schemas.microsoft.com/office/powerpoint/2010/main" val="2958906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7E5AC-04F0-4D31-AA24-45E60855916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21B1849-3E12-4877-8577-62E7599749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E9816E9-7E47-4FA1-8D15-CBA8B447A9E8}"/>
              </a:ext>
            </a:extLst>
          </p:cNvPr>
          <p:cNvSpPr>
            <a:spLocks noGrp="1"/>
          </p:cNvSpPr>
          <p:nvPr>
            <p:ph type="dt" sz="half" idx="10"/>
          </p:nvPr>
        </p:nvSpPr>
        <p:spPr/>
        <p:txBody>
          <a:bodyPr/>
          <a:lstStyle/>
          <a:p>
            <a:fld id="{EED3882B-992A-4C47-ACE5-9A4363F6D3DB}" type="datetimeFigureOut">
              <a:rPr lang="en-GB" smtClean="0"/>
              <a:t>12/06/2023</a:t>
            </a:fld>
            <a:endParaRPr lang="en-GB"/>
          </a:p>
        </p:txBody>
      </p:sp>
      <p:sp>
        <p:nvSpPr>
          <p:cNvPr id="5" name="Footer Placeholder 4">
            <a:extLst>
              <a:ext uri="{FF2B5EF4-FFF2-40B4-BE49-F238E27FC236}">
                <a16:creationId xmlns:a16="http://schemas.microsoft.com/office/drawing/2014/main" id="{C48624EB-D40F-4B07-A954-18F97E320B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B71C80-7196-4440-953D-DFF31ADE2F2F}"/>
              </a:ext>
            </a:extLst>
          </p:cNvPr>
          <p:cNvSpPr>
            <a:spLocks noGrp="1"/>
          </p:cNvSpPr>
          <p:nvPr>
            <p:ph type="sldNum" sz="quarter" idx="12"/>
          </p:nvPr>
        </p:nvSpPr>
        <p:spPr/>
        <p:txBody>
          <a:bodyPr/>
          <a:lstStyle/>
          <a:p>
            <a:fld id="{1F74FE94-D54C-4499-8C61-84FC07697124}" type="slidenum">
              <a:rPr lang="en-GB" smtClean="0"/>
              <a:t>‹#›</a:t>
            </a:fld>
            <a:endParaRPr lang="en-GB"/>
          </a:p>
        </p:txBody>
      </p:sp>
    </p:spTree>
    <p:extLst>
      <p:ext uri="{BB962C8B-B14F-4D97-AF65-F5344CB8AC3E}">
        <p14:creationId xmlns:p14="http://schemas.microsoft.com/office/powerpoint/2010/main" val="1688138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B32038-0545-4DC8-B5EC-00F46A1DD5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5511182-E117-4B7F-8295-4586DD60A1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C3AAC2-0E4D-4FB7-8C31-0025B32F8322}"/>
              </a:ext>
            </a:extLst>
          </p:cNvPr>
          <p:cNvSpPr>
            <a:spLocks noGrp="1"/>
          </p:cNvSpPr>
          <p:nvPr>
            <p:ph type="dt" sz="half" idx="10"/>
          </p:nvPr>
        </p:nvSpPr>
        <p:spPr/>
        <p:txBody>
          <a:bodyPr/>
          <a:lstStyle/>
          <a:p>
            <a:fld id="{EED3882B-992A-4C47-ACE5-9A4363F6D3DB}" type="datetimeFigureOut">
              <a:rPr lang="en-GB" smtClean="0"/>
              <a:t>12/06/2023</a:t>
            </a:fld>
            <a:endParaRPr lang="en-GB"/>
          </a:p>
        </p:txBody>
      </p:sp>
      <p:sp>
        <p:nvSpPr>
          <p:cNvPr id="5" name="Footer Placeholder 4">
            <a:extLst>
              <a:ext uri="{FF2B5EF4-FFF2-40B4-BE49-F238E27FC236}">
                <a16:creationId xmlns:a16="http://schemas.microsoft.com/office/drawing/2014/main" id="{A810DA4B-93D8-4A69-8B02-12713BB595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60376B-A177-45AE-A7A8-447BDF75A170}"/>
              </a:ext>
            </a:extLst>
          </p:cNvPr>
          <p:cNvSpPr>
            <a:spLocks noGrp="1"/>
          </p:cNvSpPr>
          <p:nvPr>
            <p:ph type="sldNum" sz="quarter" idx="12"/>
          </p:nvPr>
        </p:nvSpPr>
        <p:spPr/>
        <p:txBody>
          <a:bodyPr/>
          <a:lstStyle/>
          <a:p>
            <a:fld id="{1F74FE94-D54C-4499-8C61-84FC07697124}" type="slidenum">
              <a:rPr lang="en-GB" smtClean="0"/>
              <a:t>‹#›</a:t>
            </a:fld>
            <a:endParaRPr lang="en-GB"/>
          </a:p>
        </p:txBody>
      </p:sp>
    </p:spTree>
    <p:extLst>
      <p:ext uri="{BB962C8B-B14F-4D97-AF65-F5344CB8AC3E}">
        <p14:creationId xmlns:p14="http://schemas.microsoft.com/office/powerpoint/2010/main" val="1738602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8A902-C267-476A-A4AB-2327402C5AD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86A6959-DA5C-4163-8FD2-9D14D506A9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E679BA-A4C5-40D6-BE31-DCD5D66AAD7B}"/>
              </a:ext>
            </a:extLst>
          </p:cNvPr>
          <p:cNvSpPr>
            <a:spLocks noGrp="1"/>
          </p:cNvSpPr>
          <p:nvPr>
            <p:ph type="dt" sz="half" idx="10"/>
          </p:nvPr>
        </p:nvSpPr>
        <p:spPr/>
        <p:txBody>
          <a:bodyPr/>
          <a:lstStyle/>
          <a:p>
            <a:fld id="{EED3882B-992A-4C47-ACE5-9A4363F6D3DB}" type="datetimeFigureOut">
              <a:rPr lang="en-GB" smtClean="0"/>
              <a:t>12/06/2023</a:t>
            </a:fld>
            <a:endParaRPr lang="en-GB"/>
          </a:p>
        </p:txBody>
      </p:sp>
      <p:sp>
        <p:nvSpPr>
          <p:cNvPr id="5" name="Footer Placeholder 4">
            <a:extLst>
              <a:ext uri="{FF2B5EF4-FFF2-40B4-BE49-F238E27FC236}">
                <a16:creationId xmlns:a16="http://schemas.microsoft.com/office/drawing/2014/main" id="{411D8F73-6635-4AB1-904B-44359EC214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5543E5-3F87-42EE-AAFF-FA8756E718FD}"/>
              </a:ext>
            </a:extLst>
          </p:cNvPr>
          <p:cNvSpPr>
            <a:spLocks noGrp="1"/>
          </p:cNvSpPr>
          <p:nvPr>
            <p:ph type="sldNum" sz="quarter" idx="12"/>
          </p:nvPr>
        </p:nvSpPr>
        <p:spPr/>
        <p:txBody>
          <a:bodyPr/>
          <a:lstStyle/>
          <a:p>
            <a:fld id="{1F74FE94-D54C-4499-8C61-84FC07697124}" type="slidenum">
              <a:rPr lang="en-GB" smtClean="0"/>
              <a:t>‹#›</a:t>
            </a:fld>
            <a:endParaRPr lang="en-GB"/>
          </a:p>
        </p:txBody>
      </p:sp>
    </p:spTree>
    <p:extLst>
      <p:ext uri="{BB962C8B-B14F-4D97-AF65-F5344CB8AC3E}">
        <p14:creationId xmlns:p14="http://schemas.microsoft.com/office/powerpoint/2010/main" val="3348105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3DD0B-DE09-4914-A038-21248CEDB2E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A54052F-5AB9-4922-8475-F4636107A3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885D2F-20D4-4EC4-8DE1-DC397726F744}"/>
              </a:ext>
            </a:extLst>
          </p:cNvPr>
          <p:cNvSpPr>
            <a:spLocks noGrp="1"/>
          </p:cNvSpPr>
          <p:nvPr>
            <p:ph type="dt" sz="half" idx="10"/>
          </p:nvPr>
        </p:nvSpPr>
        <p:spPr/>
        <p:txBody>
          <a:bodyPr/>
          <a:lstStyle/>
          <a:p>
            <a:fld id="{EED3882B-992A-4C47-ACE5-9A4363F6D3DB}" type="datetimeFigureOut">
              <a:rPr lang="en-GB" smtClean="0"/>
              <a:t>12/06/2023</a:t>
            </a:fld>
            <a:endParaRPr lang="en-GB"/>
          </a:p>
        </p:txBody>
      </p:sp>
      <p:sp>
        <p:nvSpPr>
          <p:cNvPr id="5" name="Footer Placeholder 4">
            <a:extLst>
              <a:ext uri="{FF2B5EF4-FFF2-40B4-BE49-F238E27FC236}">
                <a16:creationId xmlns:a16="http://schemas.microsoft.com/office/drawing/2014/main" id="{B764FE45-F8B6-40F3-A3C1-D86FAAFFD2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65F7ED-7236-40E4-90F1-5381E72C51A0}"/>
              </a:ext>
            </a:extLst>
          </p:cNvPr>
          <p:cNvSpPr>
            <a:spLocks noGrp="1"/>
          </p:cNvSpPr>
          <p:nvPr>
            <p:ph type="sldNum" sz="quarter" idx="12"/>
          </p:nvPr>
        </p:nvSpPr>
        <p:spPr/>
        <p:txBody>
          <a:bodyPr/>
          <a:lstStyle/>
          <a:p>
            <a:fld id="{1F74FE94-D54C-4499-8C61-84FC07697124}" type="slidenum">
              <a:rPr lang="en-GB" smtClean="0"/>
              <a:t>‹#›</a:t>
            </a:fld>
            <a:endParaRPr lang="en-GB"/>
          </a:p>
        </p:txBody>
      </p:sp>
    </p:spTree>
    <p:extLst>
      <p:ext uri="{BB962C8B-B14F-4D97-AF65-F5344CB8AC3E}">
        <p14:creationId xmlns:p14="http://schemas.microsoft.com/office/powerpoint/2010/main" val="2496867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EB6B3-D1CB-4459-9A0F-5B9F7120877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3587125-2333-410C-B010-249D76BDE6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A8B82C1-90AB-4EBB-BBAE-AA27FF70070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AC55660-7122-497C-9909-094CFE455B75}"/>
              </a:ext>
            </a:extLst>
          </p:cNvPr>
          <p:cNvSpPr>
            <a:spLocks noGrp="1"/>
          </p:cNvSpPr>
          <p:nvPr>
            <p:ph type="dt" sz="half" idx="10"/>
          </p:nvPr>
        </p:nvSpPr>
        <p:spPr/>
        <p:txBody>
          <a:bodyPr/>
          <a:lstStyle/>
          <a:p>
            <a:fld id="{EED3882B-992A-4C47-ACE5-9A4363F6D3DB}" type="datetimeFigureOut">
              <a:rPr lang="en-GB" smtClean="0"/>
              <a:t>12/06/2023</a:t>
            </a:fld>
            <a:endParaRPr lang="en-GB"/>
          </a:p>
        </p:txBody>
      </p:sp>
      <p:sp>
        <p:nvSpPr>
          <p:cNvPr id="6" name="Footer Placeholder 5">
            <a:extLst>
              <a:ext uri="{FF2B5EF4-FFF2-40B4-BE49-F238E27FC236}">
                <a16:creationId xmlns:a16="http://schemas.microsoft.com/office/drawing/2014/main" id="{FA3B93C2-8598-43BE-A2A6-FEA5BAA2ED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ED5B21C-1516-44DF-BD91-A705E1C321FE}"/>
              </a:ext>
            </a:extLst>
          </p:cNvPr>
          <p:cNvSpPr>
            <a:spLocks noGrp="1"/>
          </p:cNvSpPr>
          <p:nvPr>
            <p:ph type="sldNum" sz="quarter" idx="12"/>
          </p:nvPr>
        </p:nvSpPr>
        <p:spPr/>
        <p:txBody>
          <a:bodyPr/>
          <a:lstStyle/>
          <a:p>
            <a:fld id="{1F74FE94-D54C-4499-8C61-84FC07697124}" type="slidenum">
              <a:rPr lang="en-GB" smtClean="0"/>
              <a:t>‹#›</a:t>
            </a:fld>
            <a:endParaRPr lang="en-GB"/>
          </a:p>
        </p:txBody>
      </p:sp>
    </p:spTree>
    <p:extLst>
      <p:ext uri="{BB962C8B-B14F-4D97-AF65-F5344CB8AC3E}">
        <p14:creationId xmlns:p14="http://schemas.microsoft.com/office/powerpoint/2010/main" val="1785161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2E2D1-7D9A-4913-A996-EA16346104B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CBD69F-6002-411A-AB7C-362FCBE6AA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6DCD14-A2FE-49AD-AA73-1DC160FB77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ABDCDA5-D56F-43FE-AE5C-D083D133B5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F7D42A-02E2-4206-8501-0FA874FACF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BC9CC47-3878-46C4-92A3-A41D4D90B729}"/>
              </a:ext>
            </a:extLst>
          </p:cNvPr>
          <p:cNvSpPr>
            <a:spLocks noGrp="1"/>
          </p:cNvSpPr>
          <p:nvPr>
            <p:ph type="dt" sz="half" idx="10"/>
          </p:nvPr>
        </p:nvSpPr>
        <p:spPr/>
        <p:txBody>
          <a:bodyPr/>
          <a:lstStyle/>
          <a:p>
            <a:fld id="{EED3882B-992A-4C47-ACE5-9A4363F6D3DB}" type="datetimeFigureOut">
              <a:rPr lang="en-GB" smtClean="0"/>
              <a:t>12/06/2023</a:t>
            </a:fld>
            <a:endParaRPr lang="en-GB"/>
          </a:p>
        </p:txBody>
      </p:sp>
      <p:sp>
        <p:nvSpPr>
          <p:cNvPr id="8" name="Footer Placeholder 7">
            <a:extLst>
              <a:ext uri="{FF2B5EF4-FFF2-40B4-BE49-F238E27FC236}">
                <a16:creationId xmlns:a16="http://schemas.microsoft.com/office/drawing/2014/main" id="{4EC8B027-0EF0-4786-BFE4-2DFDDCD801B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602D016-FBFD-464A-9D31-77A208A97F86}"/>
              </a:ext>
            </a:extLst>
          </p:cNvPr>
          <p:cNvSpPr>
            <a:spLocks noGrp="1"/>
          </p:cNvSpPr>
          <p:nvPr>
            <p:ph type="sldNum" sz="quarter" idx="12"/>
          </p:nvPr>
        </p:nvSpPr>
        <p:spPr/>
        <p:txBody>
          <a:bodyPr/>
          <a:lstStyle/>
          <a:p>
            <a:fld id="{1F74FE94-D54C-4499-8C61-84FC07697124}" type="slidenum">
              <a:rPr lang="en-GB" smtClean="0"/>
              <a:t>‹#›</a:t>
            </a:fld>
            <a:endParaRPr lang="en-GB"/>
          </a:p>
        </p:txBody>
      </p:sp>
    </p:spTree>
    <p:extLst>
      <p:ext uri="{BB962C8B-B14F-4D97-AF65-F5344CB8AC3E}">
        <p14:creationId xmlns:p14="http://schemas.microsoft.com/office/powerpoint/2010/main" val="4288539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E4119-E2D8-4767-9B58-2463DB59036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785B0D6-1734-423F-A6FD-81837D62DAAD}"/>
              </a:ext>
            </a:extLst>
          </p:cNvPr>
          <p:cNvSpPr>
            <a:spLocks noGrp="1"/>
          </p:cNvSpPr>
          <p:nvPr>
            <p:ph type="dt" sz="half" idx="10"/>
          </p:nvPr>
        </p:nvSpPr>
        <p:spPr/>
        <p:txBody>
          <a:bodyPr/>
          <a:lstStyle/>
          <a:p>
            <a:fld id="{EED3882B-992A-4C47-ACE5-9A4363F6D3DB}" type="datetimeFigureOut">
              <a:rPr lang="en-GB" smtClean="0"/>
              <a:t>12/06/2023</a:t>
            </a:fld>
            <a:endParaRPr lang="en-GB"/>
          </a:p>
        </p:txBody>
      </p:sp>
      <p:sp>
        <p:nvSpPr>
          <p:cNvPr id="4" name="Footer Placeholder 3">
            <a:extLst>
              <a:ext uri="{FF2B5EF4-FFF2-40B4-BE49-F238E27FC236}">
                <a16:creationId xmlns:a16="http://schemas.microsoft.com/office/drawing/2014/main" id="{54CD224F-016D-4689-9375-858F53FC989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6DEAF82-4CA9-4B14-A779-50D3630D383F}"/>
              </a:ext>
            </a:extLst>
          </p:cNvPr>
          <p:cNvSpPr>
            <a:spLocks noGrp="1"/>
          </p:cNvSpPr>
          <p:nvPr>
            <p:ph type="sldNum" sz="quarter" idx="12"/>
          </p:nvPr>
        </p:nvSpPr>
        <p:spPr/>
        <p:txBody>
          <a:bodyPr/>
          <a:lstStyle/>
          <a:p>
            <a:fld id="{1F74FE94-D54C-4499-8C61-84FC07697124}" type="slidenum">
              <a:rPr lang="en-GB" smtClean="0"/>
              <a:t>‹#›</a:t>
            </a:fld>
            <a:endParaRPr lang="en-GB"/>
          </a:p>
        </p:txBody>
      </p:sp>
    </p:spTree>
    <p:extLst>
      <p:ext uri="{BB962C8B-B14F-4D97-AF65-F5344CB8AC3E}">
        <p14:creationId xmlns:p14="http://schemas.microsoft.com/office/powerpoint/2010/main" val="4046785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C81955-0868-46CD-A24A-93842536B66D}"/>
              </a:ext>
            </a:extLst>
          </p:cNvPr>
          <p:cNvSpPr>
            <a:spLocks noGrp="1"/>
          </p:cNvSpPr>
          <p:nvPr>
            <p:ph type="dt" sz="half" idx="10"/>
          </p:nvPr>
        </p:nvSpPr>
        <p:spPr/>
        <p:txBody>
          <a:bodyPr/>
          <a:lstStyle/>
          <a:p>
            <a:fld id="{EED3882B-992A-4C47-ACE5-9A4363F6D3DB}" type="datetimeFigureOut">
              <a:rPr lang="en-GB" smtClean="0"/>
              <a:t>12/06/2023</a:t>
            </a:fld>
            <a:endParaRPr lang="en-GB"/>
          </a:p>
        </p:txBody>
      </p:sp>
      <p:sp>
        <p:nvSpPr>
          <p:cNvPr id="3" name="Footer Placeholder 2">
            <a:extLst>
              <a:ext uri="{FF2B5EF4-FFF2-40B4-BE49-F238E27FC236}">
                <a16:creationId xmlns:a16="http://schemas.microsoft.com/office/drawing/2014/main" id="{01349C22-A476-4646-A597-8B20ADA483E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1F222C4-5D2F-419E-B2A5-EED2D985C031}"/>
              </a:ext>
            </a:extLst>
          </p:cNvPr>
          <p:cNvSpPr>
            <a:spLocks noGrp="1"/>
          </p:cNvSpPr>
          <p:nvPr>
            <p:ph type="sldNum" sz="quarter" idx="12"/>
          </p:nvPr>
        </p:nvSpPr>
        <p:spPr/>
        <p:txBody>
          <a:bodyPr/>
          <a:lstStyle/>
          <a:p>
            <a:fld id="{1F74FE94-D54C-4499-8C61-84FC07697124}" type="slidenum">
              <a:rPr lang="en-GB" smtClean="0"/>
              <a:t>‹#›</a:t>
            </a:fld>
            <a:endParaRPr lang="en-GB"/>
          </a:p>
        </p:txBody>
      </p:sp>
    </p:spTree>
    <p:extLst>
      <p:ext uri="{BB962C8B-B14F-4D97-AF65-F5344CB8AC3E}">
        <p14:creationId xmlns:p14="http://schemas.microsoft.com/office/powerpoint/2010/main" val="584931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2BDA1-B6C0-4FC8-9D95-9584194D15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4B593AE-BC7C-4E52-8E53-7D8720ACB0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86B51C4-A662-47DA-9ADC-5B7678F60D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FD49E4-6704-4AC2-9A21-CEB7A47686FB}"/>
              </a:ext>
            </a:extLst>
          </p:cNvPr>
          <p:cNvSpPr>
            <a:spLocks noGrp="1"/>
          </p:cNvSpPr>
          <p:nvPr>
            <p:ph type="dt" sz="half" idx="10"/>
          </p:nvPr>
        </p:nvSpPr>
        <p:spPr/>
        <p:txBody>
          <a:bodyPr/>
          <a:lstStyle/>
          <a:p>
            <a:fld id="{EED3882B-992A-4C47-ACE5-9A4363F6D3DB}" type="datetimeFigureOut">
              <a:rPr lang="en-GB" smtClean="0"/>
              <a:t>12/06/2023</a:t>
            </a:fld>
            <a:endParaRPr lang="en-GB"/>
          </a:p>
        </p:txBody>
      </p:sp>
      <p:sp>
        <p:nvSpPr>
          <p:cNvPr id="6" name="Footer Placeholder 5">
            <a:extLst>
              <a:ext uri="{FF2B5EF4-FFF2-40B4-BE49-F238E27FC236}">
                <a16:creationId xmlns:a16="http://schemas.microsoft.com/office/drawing/2014/main" id="{8389D54E-7CBA-4B29-8579-177EB5EEBD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4B5C1C-B879-4773-8F0D-8389D0AA0924}"/>
              </a:ext>
            </a:extLst>
          </p:cNvPr>
          <p:cNvSpPr>
            <a:spLocks noGrp="1"/>
          </p:cNvSpPr>
          <p:nvPr>
            <p:ph type="sldNum" sz="quarter" idx="12"/>
          </p:nvPr>
        </p:nvSpPr>
        <p:spPr/>
        <p:txBody>
          <a:bodyPr/>
          <a:lstStyle/>
          <a:p>
            <a:fld id="{1F74FE94-D54C-4499-8C61-84FC07697124}" type="slidenum">
              <a:rPr lang="en-GB" smtClean="0"/>
              <a:t>‹#›</a:t>
            </a:fld>
            <a:endParaRPr lang="en-GB"/>
          </a:p>
        </p:txBody>
      </p:sp>
    </p:spTree>
    <p:extLst>
      <p:ext uri="{BB962C8B-B14F-4D97-AF65-F5344CB8AC3E}">
        <p14:creationId xmlns:p14="http://schemas.microsoft.com/office/powerpoint/2010/main" val="712717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85B6E-ED38-4D59-8F0F-AD20F12910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5DD6BF9-3352-4B56-AA2C-4D29D3B27D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16BFC5A-8B88-405C-B9EE-8DD9CD1D73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228C3D-1350-439C-B035-043FF6329CE0}"/>
              </a:ext>
            </a:extLst>
          </p:cNvPr>
          <p:cNvSpPr>
            <a:spLocks noGrp="1"/>
          </p:cNvSpPr>
          <p:nvPr>
            <p:ph type="dt" sz="half" idx="10"/>
          </p:nvPr>
        </p:nvSpPr>
        <p:spPr/>
        <p:txBody>
          <a:bodyPr/>
          <a:lstStyle/>
          <a:p>
            <a:fld id="{EED3882B-992A-4C47-ACE5-9A4363F6D3DB}" type="datetimeFigureOut">
              <a:rPr lang="en-GB" smtClean="0"/>
              <a:t>12/06/2023</a:t>
            </a:fld>
            <a:endParaRPr lang="en-GB"/>
          </a:p>
        </p:txBody>
      </p:sp>
      <p:sp>
        <p:nvSpPr>
          <p:cNvPr id="6" name="Footer Placeholder 5">
            <a:extLst>
              <a:ext uri="{FF2B5EF4-FFF2-40B4-BE49-F238E27FC236}">
                <a16:creationId xmlns:a16="http://schemas.microsoft.com/office/drawing/2014/main" id="{FF2833B7-1295-4A77-B400-CBC01333C7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EF3F83F-408A-48BF-A666-139C1E0F3E44}"/>
              </a:ext>
            </a:extLst>
          </p:cNvPr>
          <p:cNvSpPr>
            <a:spLocks noGrp="1"/>
          </p:cNvSpPr>
          <p:nvPr>
            <p:ph type="sldNum" sz="quarter" idx="12"/>
          </p:nvPr>
        </p:nvSpPr>
        <p:spPr/>
        <p:txBody>
          <a:bodyPr/>
          <a:lstStyle/>
          <a:p>
            <a:fld id="{1F74FE94-D54C-4499-8C61-84FC07697124}" type="slidenum">
              <a:rPr lang="en-GB" smtClean="0"/>
              <a:t>‹#›</a:t>
            </a:fld>
            <a:endParaRPr lang="en-GB"/>
          </a:p>
        </p:txBody>
      </p:sp>
    </p:spTree>
    <p:extLst>
      <p:ext uri="{BB962C8B-B14F-4D97-AF65-F5344CB8AC3E}">
        <p14:creationId xmlns:p14="http://schemas.microsoft.com/office/powerpoint/2010/main" val="2552475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4F8B53-FE00-4481-9E74-962317ECAF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5EE95BC-4006-4EFB-9A2B-3A5856E199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E618DF-40BF-436A-B82A-75D873FB24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D3882B-992A-4C47-ACE5-9A4363F6D3DB}" type="datetimeFigureOut">
              <a:rPr lang="en-GB" smtClean="0"/>
              <a:t>12/06/2023</a:t>
            </a:fld>
            <a:endParaRPr lang="en-GB"/>
          </a:p>
        </p:txBody>
      </p:sp>
      <p:sp>
        <p:nvSpPr>
          <p:cNvPr id="5" name="Footer Placeholder 4">
            <a:extLst>
              <a:ext uri="{FF2B5EF4-FFF2-40B4-BE49-F238E27FC236}">
                <a16:creationId xmlns:a16="http://schemas.microsoft.com/office/drawing/2014/main" id="{4416C486-7625-4B4C-8B1A-7548AD3D98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DEBF26C-BBF7-48C7-BDC2-B7DA1135CB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74FE94-D54C-4499-8C61-84FC07697124}" type="slidenum">
              <a:rPr lang="en-GB" smtClean="0"/>
              <a:t>‹#›</a:t>
            </a:fld>
            <a:endParaRPr lang="en-GB"/>
          </a:p>
        </p:txBody>
      </p:sp>
    </p:spTree>
    <p:extLst>
      <p:ext uri="{BB962C8B-B14F-4D97-AF65-F5344CB8AC3E}">
        <p14:creationId xmlns:p14="http://schemas.microsoft.com/office/powerpoint/2010/main" val="1857561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customXml" Target="../ink/ink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schoolleaders.thekeysupport.com/pupils-and-parents/engaging-parents-and-carers/involving-parents-in-the-life-of-the-school/setting-up-parent-bodies-pta-in-school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D5BCB9-9846-48E4-B7B6-0EDADFB18650}"/>
              </a:ext>
            </a:extLst>
          </p:cNvPr>
          <p:cNvSpPr>
            <a:spLocks noGrp="1"/>
          </p:cNvSpPr>
          <p:nvPr>
            <p:ph type="ctrTitle"/>
          </p:nvPr>
        </p:nvSpPr>
        <p:spPr>
          <a:xfrm>
            <a:off x="638882" y="639193"/>
            <a:ext cx="3571810" cy="3573516"/>
          </a:xfrm>
        </p:spPr>
        <p:txBody>
          <a:bodyPr>
            <a:normAutofit/>
          </a:bodyPr>
          <a:lstStyle/>
          <a:p>
            <a:pPr algn="l"/>
            <a:r>
              <a:rPr lang="en-GB" sz="6600"/>
              <a:t>Welcome to Harrold</a:t>
            </a:r>
          </a:p>
        </p:txBody>
      </p:sp>
      <p:sp>
        <p:nvSpPr>
          <p:cNvPr id="3" name="Subtitle 2">
            <a:extLst>
              <a:ext uri="{FF2B5EF4-FFF2-40B4-BE49-F238E27FC236}">
                <a16:creationId xmlns:a16="http://schemas.microsoft.com/office/drawing/2014/main" id="{7DA5649A-207E-46AC-B4B2-85E0B21C3D7B}"/>
              </a:ext>
            </a:extLst>
          </p:cNvPr>
          <p:cNvSpPr>
            <a:spLocks noGrp="1"/>
          </p:cNvSpPr>
          <p:nvPr>
            <p:ph type="subTitle" idx="1"/>
          </p:nvPr>
        </p:nvSpPr>
        <p:spPr>
          <a:xfrm>
            <a:off x="638882" y="4631161"/>
            <a:ext cx="3571810" cy="1559327"/>
          </a:xfrm>
        </p:spPr>
        <p:txBody>
          <a:bodyPr>
            <a:normAutofit/>
          </a:bodyPr>
          <a:lstStyle/>
          <a:p>
            <a:pPr algn="l"/>
            <a:r>
              <a:rPr lang="en-GB" dirty="0"/>
              <a:t>HPCF 23</a:t>
            </a:r>
            <a:r>
              <a:rPr lang="en-GB" baseline="30000" dirty="0"/>
              <a:t>rd</a:t>
            </a:r>
            <a:r>
              <a:rPr lang="en-GB" dirty="0"/>
              <a:t> May 2023</a:t>
            </a:r>
            <a:endParaRPr lang="en-GB"/>
          </a:p>
        </p:txBody>
      </p:sp>
      <p:sp>
        <p:nvSpPr>
          <p:cNvPr id="1040"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arent Forum - St James Daisy Hill">
            <a:extLst>
              <a:ext uri="{FF2B5EF4-FFF2-40B4-BE49-F238E27FC236}">
                <a16:creationId xmlns:a16="http://schemas.microsoft.com/office/drawing/2014/main" id="{19BCB86B-9977-4FFE-8DF3-5F523A73662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54296" y="709803"/>
            <a:ext cx="7214616" cy="5410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986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87" name="Rectangle 2077">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8" name="Rectangle 2079">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0CEBE103-F47F-47C2-9E7E-4E8350770987}"/>
              </a:ext>
            </a:extLst>
          </p:cNvPr>
          <p:cNvSpPr>
            <a:spLocks noGrp="1"/>
          </p:cNvSpPr>
          <p:nvPr>
            <p:ph type="title"/>
          </p:nvPr>
        </p:nvSpPr>
        <p:spPr>
          <a:xfrm>
            <a:off x="693462" y="185117"/>
            <a:ext cx="7014930" cy="1454051"/>
          </a:xfrm>
        </p:spPr>
        <p:txBody>
          <a:bodyPr>
            <a:normAutofit/>
          </a:bodyPr>
          <a:lstStyle/>
          <a:p>
            <a:r>
              <a:rPr lang="en-GB" sz="3600" dirty="0">
                <a:solidFill>
                  <a:schemeClr val="tx2"/>
                </a:solidFill>
              </a:rPr>
              <a:t>What is a Parent/Carer Forum?</a:t>
            </a:r>
          </a:p>
        </p:txBody>
      </p:sp>
      <p:sp>
        <p:nvSpPr>
          <p:cNvPr id="7" name="Content Placeholder 6">
            <a:extLst>
              <a:ext uri="{FF2B5EF4-FFF2-40B4-BE49-F238E27FC236}">
                <a16:creationId xmlns:a16="http://schemas.microsoft.com/office/drawing/2014/main" id="{85E933D9-9D45-4A0B-B7B9-39EF44F08608}"/>
              </a:ext>
            </a:extLst>
          </p:cNvPr>
          <p:cNvSpPr>
            <a:spLocks noGrp="1"/>
          </p:cNvSpPr>
          <p:nvPr>
            <p:ph idx="1"/>
          </p:nvPr>
        </p:nvSpPr>
        <p:spPr>
          <a:xfrm>
            <a:off x="506627" y="1458098"/>
            <a:ext cx="6321679" cy="5063496"/>
          </a:xfrm>
        </p:spPr>
        <p:txBody>
          <a:bodyPr anchor="t">
            <a:normAutofit fontScale="92500" lnSpcReduction="10000"/>
          </a:bodyPr>
          <a:lstStyle/>
          <a:p>
            <a:pPr marL="0" marR="0" lvl="0" indent="0" defTabSz="914400" rtl="0" eaLnBrk="1" fontAlgn="auto" latinLnBrk="0" hangingPunct="1">
              <a:spcBef>
                <a:spcPts val="0"/>
              </a:spcBef>
              <a:spcAft>
                <a:spcPts val="0"/>
              </a:spcAft>
              <a:buClrTx/>
              <a:buSzTx/>
              <a:buFontTx/>
              <a:buNone/>
              <a:tabLst/>
              <a:defRPr/>
            </a:pPr>
            <a:r>
              <a:rPr kumimoji="0" lang="en-US" sz="3000" b="0" i="0" u="none" strike="noStrike" kern="1200" cap="none" spc="0" normalizeH="0" baseline="0" noProof="0" dirty="0">
                <a:ln>
                  <a:noFill/>
                </a:ln>
                <a:solidFill>
                  <a:schemeClr val="tx2"/>
                </a:solidFill>
                <a:effectLst/>
                <a:uLnTx/>
                <a:uFillTx/>
                <a:ea typeface="+mn-ea"/>
                <a:cs typeface="+mn-cs"/>
              </a:rPr>
              <a:t>The school's parent forum includes every parent/carer with a child enrolled at Harrold. </a:t>
            </a:r>
          </a:p>
          <a:p>
            <a:pPr marL="0" marR="0" lvl="0" indent="0" defTabSz="914400" rtl="0" eaLnBrk="1" fontAlgn="auto" latinLnBrk="0" hangingPunct="1">
              <a:spcBef>
                <a:spcPts val="0"/>
              </a:spcBef>
              <a:spcAft>
                <a:spcPts val="0"/>
              </a:spcAft>
              <a:buClrTx/>
              <a:buSzTx/>
              <a:buFontTx/>
              <a:buNone/>
              <a:tabLst/>
              <a:defRPr/>
            </a:pPr>
            <a:endParaRPr kumimoji="0" lang="en-US" sz="3000" b="0" i="0" u="none" strike="noStrike" kern="1200" cap="none" spc="0" normalizeH="0" baseline="0" noProof="0" dirty="0">
              <a:ln>
                <a:noFill/>
              </a:ln>
              <a:solidFill>
                <a:schemeClr val="tx2"/>
              </a:solidFill>
              <a:effectLst/>
              <a:uLnTx/>
              <a:uFillTx/>
              <a:ea typeface="+mn-ea"/>
              <a:cs typeface="+mn-cs"/>
            </a:endParaRPr>
          </a:p>
          <a:p>
            <a:pPr marL="0" marR="0" lvl="0" indent="0" defTabSz="914400" rtl="0" eaLnBrk="1" fontAlgn="auto" latinLnBrk="0" hangingPunct="1">
              <a:spcBef>
                <a:spcPts val="0"/>
              </a:spcBef>
              <a:spcAft>
                <a:spcPts val="0"/>
              </a:spcAft>
              <a:buClrTx/>
              <a:buSzTx/>
              <a:buFontTx/>
              <a:buNone/>
              <a:tabLst/>
              <a:defRPr/>
            </a:pPr>
            <a:r>
              <a:rPr kumimoji="0" lang="en-US" sz="3000" b="0" i="0" u="none" strike="noStrike" kern="1200" cap="none" spc="0" normalizeH="0" baseline="0" noProof="0" dirty="0">
                <a:ln>
                  <a:noFill/>
                </a:ln>
                <a:solidFill>
                  <a:schemeClr val="tx2"/>
                </a:solidFill>
                <a:effectLst/>
                <a:uLnTx/>
                <a:uFillTx/>
                <a:ea typeface="+mn-ea"/>
                <a:cs typeface="+mn-cs"/>
              </a:rPr>
              <a:t>It is a way </a:t>
            </a:r>
            <a:r>
              <a:rPr lang="en-US" sz="3000" dirty="0">
                <a:solidFill>
                  <a:schemeClr val="tx2"/>
                </a:solidFill>
              </a:rPr>
              <a:t>of promoting and </a:t>
            </a:r>
            <a:r>
              <a:rPr kumimoji="0" lang="en-US" sz="3000" b="0" i="0" u="none" strike="noStrike" kern="1200" cap="none" spc="0" normalizeH="0" baseline="0" noProof="0" dirty="0">
                <a:ln>
                  <a:noFill/>
                </a:ln>
                <a:solidFill>
                  <a:schemeClr val="tx2"/>
                </a:solidFill>
                <a:effectLst/>
                <a:uLnTx/>
                <a:uFillTx/>
                <a:ea typeface="+mn-ea"/>
                <a:cs typeface="+mn-cs"/>
              </a:rPr>
              <a:t>encouraging more parents/carers to learn more about the school and how you can be involved in it. </a:t>
            </a:r>
          </a:p>
          <a:p>
            <a:pPr marL="0" marR="0" lvl="0" indent="0" defTabSz="914400" rtl="0" eaLnBrk="1" fontAlgn="auto" latinLnBrk="0" hangingPunct="1">
              <a:spcBef>
                <a:spcPts val="0"/>
              </a:spcBef>
              <a:spcAft>
                <a:spcPts val="0"/>
              </a:spcAft>
              <a:buClrTx/>
              <a:buSzTx/>
              <a:buFontTx/>
              <a:buNone/>
              <a:tabLst/>
              <a:defRPr/>
            </a:pPr>
            <a:endParaRPr kumimoji="0" lang="en-US" sz="3000" b="0" i="0" u="none" strike="noStrike" kern="1200" cap="none" spc="0" normalizeH="0" baseline="0" noProof="0" dirty="0">
              <a:ln>
                <a:noFill/>
              </a:ln>
              <a:solidFill>
                <a:schemeClr val="tx2"/>
              </a:solidFill>
              <a:effectLst/>
              <a:uLnTx/>
              <a:uFillTx/>
              <a:ea typeface="+mn-ea"/>
              <a:cs typeface="+mn-cs"/>
            </a:endParaRPr>
          </a:p>
          <a:p>
            <a:pPr marL="0" indent="0">
              <a:spcBef>
                <a:spcPts val="0"/>
              </a:spcBef>
              <a:buNone/>
              <a:defRPr/>
            </a:pPr>
            <a:r>
              <a:rPr lang="en-US" sz="3000" b="0" i="0" dirty="0">
                <a:solidFill>
                  <a:schemeClr val="tx2"/>
                </a:solidFill>
                <a:effectLst/>
              </a:rPr>
              <a:t>The Parent Forum gives parents/carers a route to express their opinions and ideas</a:t>
            </a:r>
          </a:p>
          <a:p>
            <a:pPr marL="0" indent="0">
              <a:spcBef>
                <a:spcPts val="0"/>
              </a:spcBef>
              <a:buNone/>
              <a:defRPr/>
            </a:pPr>
            <a:endParaRPr kumimoji="0" lang="en-US" sz="3000" b="0" i="0" u="none" strike="noStrike" kern="1200" cap="none" spc="0" normalizeH="0" baseline="0" noProof="0" dirty="0">
              <a:ln>
                <a:noFill/>
              </a:ln>
              <a:solidFill>
                <a:schemeClr val="tx2"/>
              </a:solidFill>
              <a:effectLst/>
              <a:uLnTx/>
              <a:uFillTx/>
              <a:ea typeface="+mn-ea"/>
              <a:cs typeface="+mn-cs"/>
            </a:endParaRPr>
          </a:p>
          <a:p>
            <a:pPr marL="0" marR="0" lvl="0" indent="0" defTabSz="914400" rtl="0" eaLnBrk="1" fontAlgn="auto" latinLnBrk="0" hangingPunct="1">
              <a:spcBef>
                <a:spcPts val="0"/>
              </a:spcBef>
              <a:spcAft>
                <a:spcPts val="0"/>
              </a:spcAft>
              <a:buClrTx/>
              <a:buSzTx/>
              <a:buFontTx/>
              <a:buNone/>
              <a:tabLst/>
              <a:defRPr/>
            </a:pPr>
            <a:r>
              <a:rPr kumimoji="0" lang="en-US" sz="3000" b="0" i="0" u="none" strike="noStrike" kern="1200" cap="none" spc="0" normalizeH="0" baseline="0" noProof="0" dirty="0">
                <a:ln>
                  <a:noFill/>
                </a:ln>
                <a:solidFill>
                  <a:schemeClr val="tx2"/>
                </a:solidFill>
                <a:effectLst/>
                <a:uLnTx/>
                <a:uFillTx/>
                <a:ea typeface="+mn-ea"/>
                <a:cs typeface="+mn-cs"/>
              </a:rPr>
              <a:t>An opportunity to network with other parents and carers.</a:t>
            </a:r>
          </a:p>
          <a:p>
            <a:pPr marL="0" marR="0" lvl="0" indent="0" defTabSz="914400" rtl="0" eaLnBrk="1" fontAlgn="auto" latinLnBrk="0" hangingPunct="1">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2"/>
              </a:solidFill>
              <a:effectLst/>
              <a:uLnTx/>
              <a:uFillTx/>
              <a:ea typeface="+mn-ea"/>
              <a:cs typeface="+mn-cs"/>
            </a:endParaRPr>
          </a:p>
          <a:p>
            <a:endParaRPr lang="en-GB" sz="1800" dirty="0">
              <a:solidFill>
                <a:schemeClr val="tx2"/>
              </a:solidFill>
            </a:endParaRPr>
          </a:p>
        </p:txBody>
      </p:sp>
      <p:grpSp>
        <p:nvGrpSpPr>
          <p:cNvPr id="2089" name="Group 2081">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2083" name="Freeform: Shape 2082">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4" name="Freeform: Shape 2083">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5" name="Freeform: Shape 2084">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6" name="Freeform: Shape 2085">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50" name="Picture 2" descr="PARENT FORUM IS CHANGING! - Fairlands Primary School">
            <a:extLst>
              <a:ext uri="{FF2B5EF4-FFF2-40B4-BE49-F238E27FC236}">
                <a16:creationId xmlns:a16="http://schemas.microsoft.com/office/drawing/2014/main" id="{CB966F5D-AEBA-4C0E-88C2-C9B9C194F9E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708392" y="2607341"/>
            <a:ext cx="4142232" cy="2566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129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5897CCA-486C-491C-B4C1-5E5C95A827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11CFE6-87B5-44D4-A573-ABFBEA5CD470}"/>
              </a:ext>
            </a:extLst>
          </p:cNvPr>
          <p:cNvSpPr>
            <a:spLocks noGrp="1"/>
          </p:cNvSpPr>
          <p:nvPr>
            <p:ph type="title"/>
          </p:nvPr>
        </p:nvSpPr>
        <p:spPr>
          <a:xfrm>
            <a:off x="831987" y="311332"/>
            <a:ext cx="6356606" cy="874915"/>
          </a:xfrm>
        </p:spPr>
        <p:txBody>
          <a:bodyPr>
            <a:normAutofit/>
          </a:bodyPr>
          <a:lstStyle/>
          <a:p>
            <a:r>
              <a:rPr lang="en-GB" sz="4000" dirty="0"/>
              <a:t>What is a Parent/Carer?</a:t>
            </a:r>
          </a:p>
        </p:txBody>
      </p:sp>
      <p:sp>
        <p:nvSpPr>
          <p:cNvPr id="3" name="Content Placeholder 2">
            <a:extLst>
              <a:ext uri="{FF2B5EF4-FFF2-40B4-BE49-F238E27FC236}">
                <a16:creationId xmlns:a16="http://schemas.microsoft.com/office/drawing/2014/main" id="{30DC32EB-77B1-4CFD-BDD8-A6EDF316CA9B}"/>
              </a:ext>
            </a:extLst>
          </p:cNvPr>
          <p:cNvSpPr>
            <a:spLocks noGrp="1"/>
          </p:cNvSpPr>
          <p:nvPr>
            <p:ph idx="1"/>
          </p:nvPr>
        </p:nvSpPr>
        <p:spPr>
          <a:xfrm>
            <a:off x="831987" y="1359243"/>
            <a:ext cx="6358432" cy="5325761"/>
          </a:xfrm>
        </p:spPr>
        <p:txBody>
          <a:bodyPr>
            <a:normAutofit/>
          </a:bodyPr>
          <a:lstStyle/>
          <a:p>
            <a:r>
              <a:rPr lang="en-US" sz="3600" b="0" i="0" dirty="0">
                <a:effectLst/>
                <a:latin typeface="museo-sans"/>
              </a:rPr>
              <a:t>The Academy Council remains the decision-maker and provides the strategic leadership for the School.</a:t>
            </a:r>
          </a:p>
          <a:p>
            <a:r>
              <a:rPr lang="en-US" sz="3600" b="0" i="0" dirty="0">
                <a:effectLst/>
                <a:latin typeface="museo-sans"/>
              </a:rPr>
              <a:t>The Parent Forum has a consultative and advisory role; </a:t>
            </a:r>
          </a:p>
          <a:p>
            <a:r>
              <a:rPr lang="en-US" sz="3600" b="0" i="0" dirty="0">
                <a:effectLst/>
                <a:latin typeface="museo-sans"/>
              </a:rPr>
              <a:t>The Parent Forum also supports the Governing Body in promoting the well-being of students. </a:t>
            </a:r>
          </a:p>
          <a:p>
            <a:endParaRPr lang="en-GB" sz="2000" dirty="0"/>
          </a:p>
        </p:txBody>
      </p:sp>
      <p:pic>
        <p:nvPicPr>
          <p:cNvPr id="5" name="Picture 4" descr="A group of multi coloured wooden stick figures">
            <a:extLst>
              <a:ext uri="{FF2B5EF4-FFF2-40B4-BE49-F238E27FC236}">
                <a16:creationId xmlns:a16="http://schemas.microsoft.com/office/drawing/2014/main" id="{72F48002-58EE-4873-85B9-16E990583B74}"/>
              </a:ext>
            </a:extLst>
          </p:cNvPr>
          <p:cNvPicPr>
            <a:picLocks noChangeAspect="1"/>
          </p:cNvPicPr>
          <p:nvPr/>
        </p:nvPicPr>
        <p:blipFill rotWithShape="1">
          <a:blip r:embed="rId3"/>
          <a:srcRect l="20912" r="29424" b="-1"/>
          <a:stretch/>
        </p:blipFill>
        <p:spPr>
          <a:xfrm>
            <a:off x="7556409" y="557190"/>
            <a:ext cx="3995928" cy="5571896"/>
          </a:xfrm>
          <a:prstGeom prst="rect">
            <a:avLst/>
          </a:prstGeom>
          <a:effectLst/>
        </p:spPr>
      </p:pic>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6C717CAF-8346-4FF5-91A8-03F3B114C582}"/>
                  </a:ext>
                </a:extLst>
              </p14:cNvPr>
              <p14:cNvContentPartPr/>
              <p14:nvPr/>
            </p14:nvContentPartPr>
            <p14:xfrm>
              <a:off x="744840" y="4142520"/>
              <a:ext cx="1402920" cy="1257120"/>
            </p14:xfrm>
          </p:contentPart>
        </mc:Choice>
        <mc:Fallback xmlns="">
          <p:pic>
            <p:nvPicPr>
              <p:cNvPr id="4" name="Ink 3">
                <a:extLst>
                  <a:ext uri="{FF2B5EF4-FFF2-40B4-BE49-F238E27FC236}">
                    <a16:creationId xmlns:a16="http://schemas.microsoft.com/office/drawing/2014/main" id="{6C717CAF-8346-4FF5-91A8-03F3B114C582}"/>
                  </a:ext>
                </a:extLst>
              </p:cNvPr>
              <p:cNvPicPr/>
              <p:nvPr/>
            </p:nvPicPr>
            <p:blipFill>
              <a:blip r:embed="rId5"/>
              <a:stretch>
                <a:fillRect/>
              </a:stretch>
            </p:blipFill>
            <p:spPr>
              <a:xfrm>
                <a:off x="735480" y="4133160"/>
                <a:ext cx="1421640" cy="1275840"/>
              </a:xfrm>
              <a:prstGeom prst="rect">
                <a:avLst/>
              </a:prstGeom>
            </p:spPr>
          </p:pic>
        </mc:Fallback>
      </mc:AlternateContent>
    </p:spTree>
    <p:extLst>
      <p:ext uri="{BB962C8B-B14F-4D97-AF65-F5344CB8AC3E}">
        <p14:creationId xmlns:p14="http://schemas.microsoft.com/office/powerpoint/2010/main" val="3870703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5" name="Rectangle 3078">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Aims Stock Illustrations – 4,647 Aims Stock Illustrations, Vectors &amp;  Clipart - Dreamstime">
            <a:extLst>
              <a:ext uri="{FF2B5EF4-FFF2-40B4-BE49-F238E27FC236}">
                <a16:creationId xmlns:a16="http://schemas.microsoft.com/office/drawing/2014/main" id="{76EDC737-1EDF-46F6-83CB-432AD18A5F9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0936" y="1149881"/>
            <a:ext cx="5458968" cy="4558238"/>
          </a:xfrm>
          <a:prstGeom prst="rect">
            <a:avLst/>
          </a:prstGeom>
          <a:noFill/>
          <a:extLst>
            <a:ext uri="{909E8E84-426E-40DD-AFC4-6F175D3DCCD1}">
              <a14:hiddenFill xmlns:a14="http://schemas.microsoft.com/office/drawing/2010/main">
                <a:solidFill>
                  <a:srgbClr val="FFFFFF"/>
                </a:solidFill>
              </a14:hiddenFill>
            </a:ext>
          </a:extLst>
        </p:spPr>
      </p:pic>
      <p:sp>
        <p:nvSpPr>
          <p:cNvPr id="3086"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E753136-EF38-4DFF-8AEF-586F4BDC44E3}"/>
              </a:ext>
            </a:extLst>
          </p:cNvPr>
          <p:cNvSpPr>
            <a:spLocks noGrp="1"/>
          </p:cNvSpPr>
          <p:nvPr>
            <p:ph idx="1"/>
          </p:nvPr>
        </p:nvSpPr>
        <p:spPr>
          <a:xfrm>
            <a:off x="6739128" y="2664886"/>
            <a:ext cx="4818888" cy="3550789"/>
          </a:xfrm>
        </p:spPr>
        <p:txBody>
          <a:bodyPr anchor="t">
            <a:normAutofit/>
          </a:bodyPr>
          <a:lstStyle/>
          <a:p>
            <a:pPr marL="0" indent="0">
              <a:buNone/>
            </a:pPr>
            <a:r>
              <a:rPr lang="en-US" sz="4000" b="0" i="0" dirty="0">
                <a:effectLst/>
                <a:latin typeface="museo-sans"/>
              </a:rPr>
              <a:t>Involvement in the Parent Forum is an opportunity to generate a culture of genuine participation. </a:t>
            </a:r>
            <a:endParaRPr lang="en-GB" sz="4000" dirty="0"/>
          </a:p>
        </p:txBody>
      </p:sp>
    </p:spTree>
    <p:extLst>
      <p:ext uri="{BB962C8B-B14F-4D97-AF65-F5344CB8AC3E}">
        <p14:creationId xmlns:p14="http://schemas.microsoft.com/office/powerpoint/2010/main" val="2321168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DC6BEC6B-5C77-412D-B45A-5B0F46FED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B87E260-00D4-48BC-A360-BFB393149E39}"/>
              </a:ext>
            </a:extLst>
          </p:cNvPr>
          <p:cNvSpPr>
            <a:spLocks noGrp="1"/>
          </p:cNvSpPr>
          <p:nvPr>
            <p:ph idx="1"/>
          </p:nvPr>
        </p:nvSpPr>
        <p:spPr>
          <a:xfrm>
            <a:off x="370703" y="345990"/>
            <a:ext cx="5115697" cy="5773820"/>
          </a:xfrm>
        </p:spPr>
        <p:txBody>
          <a:bodyPr>
            <a:normAutofit lnSpcReduction="10000"/>
          </a:bodyPr>
          <a:lstStyle/>
          <a:p>
            <a:pPr>
              <a:buFont typeface="Arial" panose="020B0604020202020204" pitchFamily="34" charset="0"/>
              <a:buChar char="•"/>
            </a:pPr>
            <a:r>
              <a:rPr lang="en-US" sz="3200" b="0" i="0" dirty="0">
                <a:effectLst/>
                <a:latin typeface="museo-sans"/>
              </a:rPr>
              <a:t>We draw new and different parents and carers into active involvement</a:t>
            </a:r>
            <a:br>
              <a:rPr lang="en-US" sz="3200" b="0" i="0" dirty="0">
                <a:effectLst/>
                <a:latin typeface="museo-sans"/>
              </a:rPr>
            </a:br>
            <a:endParaRPr lang="en-US" sz="3200" b="0" i="0" dirty="0">
              <a:effectLst/>
              <a:latin typeface="museo-sans"/>
            </a:endParaRPr>
          </a:p>
          <a:p>
            <a:pPr>
              <a:buFont typeface="Arial" panose="020B0604020202020204" pitchFamily="34" charset="0"/>
              <a:buChar char="•"/>
            </a:pPr>
            <a:r>
              <a:rPr lang="en-US" sz="3200" b="0" i="0" dirty="0">
                <a:effectLst/>
                <a:latin typeface="museo-sans"/>
              </a:rPr>
              <a:t>A better understanding of parent/carers views and experiences</a:t>
            </a:r>
            <a:br>
              <a:rPr lang="en-US" sz="3200" b="0" i="0" dirty="0">
                <a:effectLst/>
                <a:latin typeface="museo-sans"/>
              </a:rPr>
            </a:br>
            <a:endParaRPr lang="en-US" sz="3200" b="0" i="0" dirty="0">
              <a:effectLst/>
              <a:latin typeface="museo-sans"/>
            </a:endParaRPr>
          </a:p>
          <a:p>
            <a:pPr>
              <a:buFont typeface="Arial" panose="020B0604020202020204" pitchFamily="34" charset="0"/>
              <a:buChar char="•"/>
            </a:pPr>
            <a:r>
              <a:rPr lang="en-US" sz="3200" dirty="0">
                <a:latin typeface="museo-sans"/>
              </a:rPr>
              <a:t>Improved communication</a:t>
            </a:r>
            <a:br>
              <a:rPr lang="en-US" sz="3200" b="0" i="0" dirty="0">
                <a:effectLst/>
                <a:latin typeface="museo-sans"/>
              </a:rPr>
            </a:br>
            <a:endParaRPr lang="en-US" sz="3200" b="0" i="0" dirty="0">
              <a:effectLst/>
              <a:latin typeface="museo-sans"/>
            </a:endParaRPr>
          </a:p>
          <a:p>
            <a:pPr>
              <a:buFont typeface="Arial" panose="020B0604020202020204" pitchFamily="34" charset="0"/>
              <a:buChar char="•"/>
            </a:pPr>
            <a:r>
              <a:rPr lang="en-US" sz="3200" b="0" i="0" dirty="0">
                <a:effectLst/>
                <a:latin typeface="museo-sans"/>
              </a:rPr>
              <a:t>We works with parents/carers to find solutions</a:t>
            </a:r>
          </a:p>
          <a:p>
            <a:endParaRPr lang="en-GB" sz="2000" dirty="0"/>
          </a:p>
        </p:txBody>
      </p:sp>
      <p:pic>
        <p:nvPicPr>
          <p:cNvPr id="4098" name="Picture 2" descr="Big increase in demand for employee benefits - Corporate Adviser">
            <a:extLst>
              <a:ext uri="{FF2B5EF4-FFF2-40B4-BE49-F238E27FC236}">
                <a16:creationId xmlns:a16="http://schemas.microsoft.com/office/drawing/2014/main" id="{CA662314-FA0B-4C9A-B467-AF9ED546B9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06" r="6283" b="-1"/>
          <a:stretch/>
        </p:blipFill>
        <p:spPr bwMode="auto">
          <a:xfrm>
            <a:off x="5486400" y="738190"/>
            <a:ext cx="6162670" cy="4272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959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7C44E2-8B0E-4347-B758-6454BA839B81}"/>
              </a:ext>
            </a:extLst>
          </p:cNvPr>
          <p:cNvSpPr>
            <a:spLocks noGrp="1"/>
          </p:cNvSpPr>
          <p:nvPr>
            <p:ph type="title"/>
          </p:nvPr>
        </p:nvSpPr>
        <p:spPr>
          <a:xfrm>
            <a:off x="589560" y="856180"/>
            <a:ext cx="4560584" cy="1128068"/>
          </a:xfrm>
        </p:spPr>
        <p:txBody>
          <a:bodyPr anchor="ctr">
            <a:normAutofit/>
          </a:bodyPr>
          <a:lstStyle/>
          <a:p>
            <a:r>
              <a:rPr lang="en-GB" sz="3700"/>
              <a:t>Parent/Carer Forum is not…..</a:t>
            </a:r>
          </a:p>
        </p:txBody>
      </p:sp>
      <p:grpSp>
        <p:nvGrpSpPr>
          <p:cNvPr id="5129" name="Group 5128">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5130" name="Rectangle 5129">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Rectangle 5130">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33" name="Rectangle 5132">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ED05522-BAD4-4AB5-B7B6-56B2C2213117}"/>
              </a:ext>
            </a:extLst>
          </p:cNvPr>
          <p:cNvSpPr>
            <a:spLocks noGrp="1"/>
          </p:cNvSpPr>
          <p:nvPr>
            <p:ph idx="1"/>
          </p:nvPr>
        </p:nvSpPr>
        <p:spPr>
          <a:xfrm>
            <a:off x="590719" y="2330505"/>
            <a:ext cx="4559425" cy="3979585"/>
          </a:xfrm>
        </p:spPr>
        <p:txBody>
          <a:bodyPr anchor="ctr">
            <a:normAutofit fontScale="92500" lnSpcReduction="10000"/>
          </a:bodyPr>
          <a:lstStyle/>
          <a:p>
            <a:pPr>
              <a:buFont typeface="Arial" panose="020B0604020202020204" pitchFamily="34" charset="0"/>
              <a:buChar char="•"/>
            </a:pPr>
            <a:r>
              <a:rPr lang="en-US" sz="3200" b="1" i="0" dirty="0">
                <a:effectLst/>
                <a:latin typeface="Modern Era"/>
              </a:rPr>
              <a:t>Parent governors</a:t>
            </a:r>
            <a:r>
              <a:rPr lang="en-US" sz="3200" b="0" i="0" dirty="0">
                <a:effectLst/>
                <a:latin typeface="Modern Era"/>
              </a:rPr>
              <a:t> - they sit on the governing board to offer a parental perspective</a:t>
            </a:r>
          </a:p>
          <a:p>
            <a:pPr>
              <a:buFont typeface="Arial" panose="020B0604020202020204" pitchFamily="34" charset="0"/>
              <a:buChar char="•"/>
            </a:pPr>
            <a:r>
              <a:rPr lang="en-US" sz="3200" b="1" i="0" dirty="0">
                <a:effectLst/>
                <a:latin typeface="Modern Era"/>
              </a:rPr>
              <a:t>Parent teacher associations (PTAs)</a:t>
            </a:r>
            <a:r>
              <a:rPr lang="en-US" sz="3200" b="0" i="0" dirty="0">
                <a:effectLst/>
                <a:latin typeface="Modern Era"/>
              </a:rPr>
              <a:t> - </a:t>
            </a:r>
            <a:r>
              <a:rPr lang="en-US" sz="3200" b="0" i="0" dirty="0">
                <a:effectLst/>
                <a:latin typeface="Modern Era"/>
                <a:hlinkClick r:id="rId2"/>
              </a:rPr>
              <a:t>PTAs</a:t>
            </a:r>
            <a:r>
              <a:rPr lang="en-US" sz="3200" b="0" i="0" dirty="0">
                <a:effectLst/>
                <a:latin typeface="Modern Era"/>
              </a:rPr>
              <a:t> are separate legal entities and must be registered as charities in certain cases</a:t>
            </a:r>
          </a:p>
          <a:p>
            <a:pPr marL="0" indent="0">
              <a:buNone/>
            </a:pPr>
            <a:endParaRPr lang="en-GB" sz="2000" dirty="0"/>
          </a:p>
        </p:txBody>
      </p:sp>
      <p:sp>
        <p:nvSpPr>
          <p:cNvPr id="5135" name="Rectangle 5134">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7" name="Rectangle 513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Parent Forum | Windmill Primary School">
            <a:extLst>
              <a:ext uri="{FF2B5EF4-FFF2-40B4-BE49-F238E27FC236}">
                <a16:creationId xmlns:a16="http://schemas.microsoft.com/office/drawing/2014/main" id="{B5CDD852-6C44-4339-B1B4-1FF77CFB7A5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510" b="-2"/>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2140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Vision Statements of Schools">
            <a:extLst>
              <a:ext uri="{FF2B5EF4-FFF2-40B4-BE49-F238E27FC236}">
                <a16:creationId xmlns:a16="http://schemas.microsoft.com/office/drawing/2014/main" id="{83FC84FA-66C3-4F35-890F-6B502875FB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082" r="32276"/>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AA31558-DA61-4A48-8210-F0A8ACBC9528}"/>
              </a:ext>
            </a:extLst>
          </p:cNvPr>
          <p:cNvSpPr>
            <a:spLocks noGrp="1"/>
          </p:cNvSpPr>
          <p:nvPr>
            <p:ph idx="1"/>
          </p:nvPr>
        </p:nvSpPr>
        <p:spPr>
          <a:xfrm>
            <a:off x="5955956" y="1940011"/>
            <a:ext cx="5721179" cy="3595816"/>
          </a:xfrm>
        </p:spPr>
        <p:txBody>
          <a:bodyPr>
            <a:normAutofit fontScale="92500"/>
          </a:bodyPr>
          <a:lstStyle/>
          <a:p>
            <a:pPr marL="0" indent="0">
              <a:buNone/>
            </a:pPr>
            <a:r>
              <a:rPr lang="en-US" sz="3600" b="0" i="0" dirty="0">
                <a:effectLst/>
                <a:latin typeface="museo-sans"/>
              </a:rPr>
              <a:t>Forum aspires to reach out and engage with all parents and carers, providing them with a voice and to actively contribute to making a difference to the educational and life experience of all children.</a:t>
            </a:r>
          </a:p>
          <a:p>
            <a:pPr marL="0" indent="0">
              <a:buNone/>
            </a:pPr>
            <a:endParaRPr lang="en-GB" sz="2000" dirty="0"/>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AAD03E9F-9114-4D7C-B6DA-15BE9F40FEDD}"/>
                  </a:ext>
                </a:extLst>
              </p14:cNvPr>
              <p14:cNvContentPartPr/>
              <p14:nvPr/>
            </p14:nvContentPartPr>
            <p14:xfrm>
              <a:off x="775800" y="5204520"/>
              <a:ext cx="85680" cy="97920"/>
            </p14:xfrm>
          </p:contentPart>
        </mc:Choice>
        <mc:Fallback xmlns="">
          <p:pic>
            <p:nvPicPr>
              <p:cNvPr id="2" name="Ink 1">
                <a:extLst>
                  <a:ext uri="{FF2B5EF4-FFF2-40B4-BE49-F238E27FC236}">
                    <a16:creationId xmlns:a16="http://schemas.microsoft.com/office/drawing/2014/main" id="{AAD03E9F-9114-4D7C-B6DA-15BE9F40FEDD}"/>
                  </a:ext>
                </a:extLst>
              </p:cNvPr>
              <p:cNvPicPr/>
              <p:nvPr/>
            </p:nvPicPr>
            <p:blipFill>
              <a:blip r:embed="rId4"/>
              <a:stretch>
                <a:fillRect/>
              </a:stretch>
            </p:blipFill>
            <p:spPr>
              <a:xfrm>
                <a:off x="766440" y="5195160"/>
                <a:ext cx="104400" cy="116640"/>
              </a:xfrm>
              <a:prstGeom prst="rect">
                <a:avLst/>
              </a:prstGeom>
            </p:spPr>
          </p:pic>
        </mc:Fallback>
      </mc:AlternateContent>
    </p:spTree>
    <p:extLst>
      <p:ext uri="{BB962C8B-B14F-4D97-AF65-F5344CB8AC3E}">
        <p14:creationId xmlns:p14="http://schemas.microsoft.com/office/powerpoint/2010/main" val="4185259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D8F507-CEDE-4D21-984A-2559B7A5DD6C}"/>
              </a:ext>
            </a:extLst>
          </p:cNvPr>
          <p:cNvSpPr>
            <a:spLocks noGrp="1"/>
          </p:cNvSpPr>
          <p:nvPr>
            <p:ph type="title"/>
          </p:nvPr>
        </p:nvSpPr>
        <p:spPr>
          <a:xfrm>
            <a:off x="836675" y="148883"/>
            <a:ext cx="10515600" cy="907621"/>
          </a:xfrm>
        </p:spPr>
        <p:txBody>
          <a:bodyPr>
            <a:normAutofit/>
          </a:bodyPr>
          <a:lstStyle/>
          <a:p>
            <a:pPr algn="ctr"/>
            <a:r>
              <a:rPr lang="en-GB" sz="4000" dirty="0"/>
              <a:t>Code of conduct</a:t>
            </a:r>
          </a:p>
        </p:txBody>
      </p:sp>
      <p:sp>
        <p:nvSpPr>
          <p:cNvPr id="3" name="Content Placeholder 2">
            <a:extLst>
              <a:ext uri="{FF2B5EF4-FFF2-40B4-BE49-F238E27FC236}">
                <a16:creationId xmlns:a16="http://schemas.microsoft.com/office/drawing/2014/main" id="{8DE32291-DCD6-40F8-8481-98E219883A0F}"/>
              </a:ext>
            </a:extLst>
          </p:cNvPr>
          <p:cNvSpPr>
            <a:spLocks noGrp="1"/>
          </p:cNvSpPr>
          <p:nvPr>
            <p:ph idx="1"/>
          </p:nvPr>
        </p:nvSpPr>
        <p:spPr>
          <a:xfrm>
            <a:off x="481913" y="1272746"/>
            <a:ext cx="6656167" cy="5449330"/>
          </a:xfrm>
        </p:spPr>
        <p:txBody>
          <a:bodyPr>
            <a:normAutofit fontScale="92500"/>
          </a:bodyPr>
          <a:lstStyle/>
          <a:p>
            <a:pPr marL="0" marR="180340" indent="0">
              <a:spcAft>
                <a:spcPts val="600"/>
              </a:spcAft>
              <a:buNone/>
            </a:pPr>
            <a:r>
              <a:rPr lang="en-GB" dirty="0">
                <a:effectLst/>
                <a:ea typeface="MS Mincho" panose="02020609040205080304" pitchFamily="49" charset="-128"/>
                <a:cs typeface="Times New Roman" panose="02020603050405020304" pitchFamily="18" charset="0"/>
              </a:rPr>
              <a:t>As a member of the parent forum I agree to:</a:t>
            </a:r>
          </a:p>
          <a:p>
            <a:pPr marL="342900" marR="180340" lvl="0" indent="-342900">
              <a:spcAft>
                <a:spcPts val="600"/>
              </a:spcAft>
              <a:buFont typeface="Symbol" panose="05050102010706020507" pitchFamily="18" charset="2"/>
              <a:buBlip>
                <a:blip r:embed="rId2"/>
              </a:buBlip>
            </a:pPr>
            <a:r>
              <a:rPr lang="en-GB" dirty="0">
                <a:effectLst/>
                <a:ea typeface="MS Mincho" panose="02020609040205080304" pitchFamily="49" charset="-128"/>
              </a:rPr>
              <a:t>Show respect to all members of this forum, by listening to and respecting a diverse range of opinions</a:t>
            </a:r>
          </a:p>
          <a:p>
            <a:pPr marL="342900" marR="180340" lvl="0" indent="-342900">
              <a:spcAft>
                <a:spcPts val="600"/>
              </a:spcAft>
              <a:buFont typeface="Symbol" panose="05050102010706020507" pitchFamily="18" charset="2"/>
              <a:buBlip>
                <a:blip r:embed="rId2"/>
              </a:buBlip>
            </a:pPr>
            <a:r>
              <a:rPr lang="en-GB" dirty="0">
                <a:effectLst/>
                <a:ea typeface="MS Mincho" panose="02020609040205080304" pitchFamily="49" charset="-128"/>
              </a:rPr>
              <a:t>Stick to agreed timescales for discussion of topics</a:t>
            </a:r>
          </a:p>
          <a:p>
            <a:pPr marL="342900" marR="180340" lvl="0" indent="-342900">
              <a:spcAft>
                <a:spcPts val="600"/>
              </a:spcAft>
              <a:buFont typeface="Symbol" panose="05050102010706020507" pitchFamily="18" charset="2"/>
              <a:buBlip>
                <a:blip r:embed="rId2"/>
              </a:buBlip>
            </a:pPr>
            <a:r>
              <a:rPr lang="en-GB" dirty="0">
                <a:effectLst/>
                <a:ea typeface="MS Mincho" panose="02020609040205080304" pitchFamily="49" charset="-128"/>
              </a:rPr>
              <a:t>Maintain confidentiality by not mentioning the names of individual members of the community</a:t>
            </a:r>
          </a:p>
          <a:p>
            <a:pPr marL="342900" marR="180340" lvl="0" indent="-342900">
              <a:spcAft>
                <a:spcPts val="600"/>
              </a:spcAft>
              <a:buFont typeface="Symbol" panose="05050102010706020507" pitchFamily="18" charset="2"/>
              <a:buBlip>
                <a:blip r:embed="rId2"/>
              </a:buBlip>
            </a:pPr>
            <a:r>
              <a:rPr lang="en-GB" dirty="0">
                <a:effectLst/>
                <a:ea typeface="MS Mincho" panose="02020609040205080304" pitchFamily="49" charset="-128"/>
              </a:rPr>
              <a:t>Avoid discussing individual circumstances or grievances. These issues will be directed via the school’s complaint’s procedure instead </a:t>
            </a:r>
          </a:p>
          <a:p>
            <a:endParaRPr lang="en-GB" sz="1600" dirty="0"/>
          </a:p>
        </p:txBody>
      </p:sp>
      <p:pic>
        <p:nvPicPr>
          <p:cNvPr id="4" name="Picture 3">
            <a:extLst>
              <a:ext uri="{FF2B5EF4-FFF2-40B4-BE49-F238E27FC236}">
                <a16:creationId xmlns:a16="http://schemas.microsoft.com/office/drawing/2014/main" id="{BE37D41B-0B61-4D9C-B2EF-837FEC271BB5}"/>
              </a:ext>
            </a:extLst>
          </p:cNvPr>
          <p:cNvPicPr>
            <a:picLocks noChangeAspect="1"/>
          </p:cNvPicPr>
          <p:nvPr/>
        </p:nvPicPr>
        <p:blipFill rotWithShape="1">
          <a:blip r:embed="rId3"/>
          <a:srcRect l="1007" r="1503" b="-2"/>
          <a:stretch/>
        </p:blipFill>
        <p:spPr>
          <a:xfrm>
            <a:off x="7327557" y="1433384"/>
            <a:ext cx="4671917" cy="4868562"/>
          </a:xfrm>
          <a:prstGeom prst="rect">
            <a:avLst/>
          </a:prstGeom>
        </p:spPr>
      </p:pic>
    </p:spTree>
    <p:extLst>
      <p:ext uri="{BB962C8B-B14F-4D97-AF65-F5344CB8AC3E}">
        <p14:creationId xmlns:p14="http://schemas.microsoft.com/office/powerpoint/2010/main" val="3265762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7"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63EC84F6-A014-4150-B705-864E6EE7E191}"/>
              </a:ext>
            </a:extLst>
          </p:cNvPr>
          <p:cNvSpPr>
            <a:spLocks noGrp="1"/>
          </p:cNvSpPr>
          <p:nvPr>
            <p:ph idx="1"/>
          </p:nvPr>
        </p:nvSpPr>
        <p:spPr>
          <a:xfrm>
            <a:off x="630936" y="2660904"/>
            <a:ext cx="4818888" cy="3547872"/>
          </a:xfrm>
        </p:spPr>
        <p:txBody>
          <a:bodyPr anchor="t">
            <a:normAutofit/>
          </a:bodyPr>
          <a:lstStyle/>
          <a:p>
            <a:pPr marL="342900" marR="180340" lvl="0" indent="-342900">
              <a:spcAft>
                <a:spcPts val="600"/>
              </a:spcAft>
              <a:buFont typeface="Symbol" panose="05050102010706020507" pitchFamily="18" charset="2"/>
              <a:buBlip>
                <a:blip r:embed="rId2"/>
              </a:buBlip>
            </a:pPr>
            <a:r>
              <a:rPr lang="en-US" sz="3600" dirty="0">
                <a:effectLst/>
                <a:latin typeface="Arial" panose="020B0604020202020204" pitchFamily="34" charset="0"/>
                <a:ea typeface="MS Mincho" panose="02020609040205080304" pitchFamily="49" charset="-128"/>
              </a:rPr>
              <a:t>Forum meetings (when, length, time)</a:t>
            </a:r>
            <a:endParaRPr lang="en-GB" sz="3600" dirty="0">
              <a:effectLst/>
              <a:latin typeface="Arial" panose="020B0604020202020204" pitchFamily="34" charset="0"/>
              <a:ea typeface="MS Mincho" panose="02020609040205080304" pitchFamily="49" charset="-128"/>
            </a:endParaRPr>
          </a:p>
          <a:p>
            <a:pPr marL="342900" marR="180340" lvl="0" indent="-342900">
              <a:spcAft>
                <a:spcPts val="600"/>
              </a:spcAft>
              <a:buFont typeface="Symbol" panose="05050102010706020507" pitchFamily="18" charset="2"/>
              <a:buBlip>
                <a:blip r:embed="rId2"/>
              </a:buBlip>
            </a:pPr>
            <a:r>
              <a:rPr lang="en-GB" sz="3600" dirty="0">
                <a:latin typeface="Arial" panose="020B0604020202020204" pitchFamily="34" charset="0"/>
                <a:ea typeface="MS Mincho" panose="02020609040205080304" pitchFamily="49" charset="-128"/>
              </a:rPr>
              <a:t>Uniform</a:t>
            </a:r>
          </a:p>
          <a:p>
            <a:pPr marL="342900" marR="180340" lvl="0" indent="-342900">
              <a:spcAft>
                <a:spcPts val="600"/>
              </a:spcAft>
              <a:buFont typeface="Symbol" panose="05050102010706020507" pitchFamily="18" charset="2"/>
              <a:buBlip>
                <a:blip r:embed="rId2"/>
              </a:buBlip>
            </a:pPr>
            <a:r>
              <a:rPr lang="en-GB" sz="3600" dirty="0">
                <a:effectLst/>
                <a:latin typeface="Arial" panose="020B0604020202020204" pitchFamily="34" charset="0"/>
                <a:ea typeface="MS Mincho" panose="02020609040205080304" pitchFamily="49" charset="-128"/>
              </a:rPr>
              <a:t>Volunteers </a:t>
            </a:r>
          </a:p>
          <a:p>
            <a:pPr marL="342900" marR="180340" lvl="0" indent="-342900">
              <a:spcAft>
                <a:spcPts val="600"/>
              </a:spcAft>
              <a:buFont typeface="Symbol" panose="05050102010706020507" pitchFamily="18" charset="2"/>
              <a:buBlip>
                <a:blip r:embed="rId2"/>
              </a:buBlip>
            </a:pPr>
            <a:r>
              <a:rPr lang="en-GB" sz="3600" dirty="0">
                <a:latin typeface="Arial" panose="020B0604020202020204" pitchFamily="34" charset="0"/>
                <a:ea typeface="MS Mincho" panose="02020609040205080304" pitchFamily="49" charset="-128"/>
              </a:rPr>
              <a:t>AOB</a:t>
            </a:r>
            <a:endParaRPr lang="en-US" sz="3600" dirty="0">
              <a:effectLst/>
              <a:latin typeface="Arial" panose="020B0604020202020204" pitchFamily="34" charset="0"/>
              <a:ea typeface="MS Mincho" panose="02020609040205080304" pitchFamily="49" charset="-128"/>
            </a:endParaRPr>
          </a:p>
        </p:txBody>
      </p:sp>
      <p:pic>
        <p:nvPicPr>
          <p:cNvPr id="7170" name="Picture 2" descr="Kick-Off Agenda Samples - 6+ Free Word, PDF Format Download">
            <a:extLst>
              <a:ext uri="{FF2B5EF4-FFF2-40B4-BE49-F238E27FC236}">
                <a16:creationId xmlns:a16="http://schemas.microsoft.com/office/drawing/2014/main" id="{0348B3FF-A304-40EF-B00E-E1340A8BB2D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49824" y="1856370"/>
            <a:ext cx="6256967" cy="3550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4211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TotalTime>
  <Words>456</Words>
  <Application>Microsoft Office PowerPoint</Application>
  <PresentationFormat>Widescreen</PresentationFormat>
  <Paragraphs>40</Paragraphs>
  <Slides>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Modern Era</vt:lpstr>
      <vt:lpstr>museo-sans</vt:lpstr>
      <vt:lpstr>Symbol</vt:lpstr>
      <vt:lpstr>Office Theme</vt:lpstr>
      <vt:lpstr>Welcome to Harrold</vt:lpstr>
      <vt:lpstr>What is a Parent/Carer Forum?</vt:lpstr>
      <vt:lpstr>What is a Parent/Carer?</vt:lpstr>
      <vt:lpstr>PowerPoint Presentation</vt:lpstr>
      <vt:lpstr>PowerPoint Presentation</vt:lpstr>
      <vt:lpstr>Parent/Carer Forum is not…..</vt:lpstr>
      <vt:lpstr>PowerPoint Presentation</vt:lpstr>
      <vt:lpstr>Code of conduct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Harrold Parent and Carers Forum</dc:title>
  <dc:creator>Debonair Brown</dc:creator>
  <cp:lastModifiedBy>Kim Loi</cp:lastModifiedBy>
  <cp:revision>9</cp:revision>
  <dcterms:created xsi:type="dcterms:W3CDTF">2023-05-23T04:10:00Z</dcterms:created>
  <dcterms:modified xsi:type="dcterms:W3CDTF">2023-06-12T11:01:38Z</dcterms:modified>
</cp:coreProperties>
</file>